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5" r:id="rId2"/>
    <p:sldId id="276" r:id="rId3"/>
    <p:sldId id="278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69" r:id="rId20"/>
    <p:sldId id="270" r:id="rId21"/>
    <p:sldId id="279" r:id="rId22"/>
    <p:sldId id="280" r:id="rId23"/>
    <p:sldId id="282" r:id="rId24"/>
    <p:sldId id="281" r:id="rId25"/>
    <p:sldId id="271" r:id="rId26"/>
    <p:sldId id="272" r:id="rId27"/>
    <p:sldId id="274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2A45019-444A-4DDE-836C-112308C1B970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86315AE-F2C4-4360-A7EE-745000C3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39F6-C5F0-489C-9533-61B0977E8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75D8-1B4E-401E-9D10-C812DBB8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450E-5A00-4DDF-9396-9A69737E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F07C-B34F-4403-93BB-734B3CF1F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780B-4A4B-4D0B-9B68-7230E6BC3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9E99-5610-4B58-8CA2-EABDAE27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A1B1-2CB6-44C4-913F-BC57216B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59EB-7090-45EB-A4E1-4964804C9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25B0-3A47-40CB-AE32-C05D70557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2868-4820-4F00-AED9-D9A4593A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AA2C-CB35-49BA-962B-8A7DE711B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01575A2-9281-4C2D-8064-D1622806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PTA/OTA 106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Unit 1 Lecture 1A</a:t>
            </a:r>
          </a:p>
        </p:txBody>
      </p:sp>
      <p:pic>
        <p:nvPicPr>
          <p:cNvPr id="2051" name="Picture 2" descr="C:\Documents and Settings\GaryB\Local Settings\Temporary Internet Files\Content.IE5\TQMHIGWP\MPj043874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981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/>
              <a:t>Functional Areas of the Cerebral Cortex</a:t>
            </a:r>
          </a:p>
        </p:txBody>
      </p:sp>
      <p:pic>
        <p:nvPicPr>
          <p:cNvPr id="8195" name="Picture 5" descr="173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304800"/>
            <a:ext cx="8534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Major Internal Structures of the Brain as seen in mid-sagittal</a:t>
            </a:r>
          </a:p>
        </p:txBody>
      </p:sp>
      <p:pic>
        <p:nvPicPr>
          <p:cNvPr id="9219" name="Picture 5" descr="173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408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5715000" y="3352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400800" y="3124200"/>
            <a:ext cx="1212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Corpus 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Callosum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5257800" y="2895600"/>
            <a:ext cx="119063" cy="520700"/>
          </a:xfrm>
          <a:prstGeom prst="down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267200" y="2362200"/>
            <a:ext cx="22907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Septum pellucidum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Major Structures of the Brain</a:t>
            </a:r>
          </a:p>
        </p:txBody>
      </p:sp>
      <p:pic>
        <p:nvPicPr>
          <p:cNvPr id="10243" name="Picture 5" descr="173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866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5257800" y="33528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5181600" y="2667000"/>
            <a:ext cx="119063" cy="520700"/>
          </a:xfrm>
          <a:prstGeom prst="down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70525" y="2224088"/>
            <a:ext cx="917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Fornix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019800" y="3124200"/>
            <a:ext cx="246538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Intermediate mass of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the 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457200"/>
            <a:ext cx="7924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Major Structures of the Brain as seen in Frontal Section</a:t>
            </a:r>
          </a:p>
        </p:txBody>
      </p:sp>
      <p:pic>
        <p:nvPicPr>
          <p:cNvPr id="11267" name="Picture 5" descr="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80010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6" descr="173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19400"/>
            <a:ext cx="51054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Major Structures of the Brain</a:t>
            </a:r>
          </a:p>
        </p:txBody>
      </p:sp>
      <p:pic>
        <p:nvPicPr>
          <p:cNvPr id="12291" name="Picture 5" descr="173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049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Cerebrospinal Fluid “CSF”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4175" y="914400"/>
            <a:ext cx="8828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Blood-Brain Barrier:  formed by tight junction of the endothelial 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cells of capillaries, tight junction between 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ependymal cells and astrocytes.  These three tissues 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are involved in production of CSF.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Total Volume:  	80-150 ml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Production rate:	20ml/hr.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Composition:		glucose, proteins, lactic acid, urea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cations (Na+, K+, Ca2+, Mg2+)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anions (Cl-, HCO3-)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Functions: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1.  Mechanical protection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2.  Chemical protection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	hyponatremia, hypernatremia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			3. 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Organization of Ventricles of the Brain</a:t>
            </a:r>
          </a:p>
        </p:txBody>
      </p:sp>
      <p:pic>
        <p:nvPicPr>
          <p:cNvPr id="14339" name="Picture 5" descr="173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620000" cy="474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73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0"/>
            <a:ext cx="461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173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Cranial Nerves- 12 pairs</a:t>
            </a:r>
          </a:p>
        </p:txBody>
      </p:sp>
      <p:pic>
        <p:nvPicPr>
          <p:cNvPr id="16387" name="Picture 6" descr="1738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315200" cy="5259388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09600" y="228600"/>
            <a:ext cx="8001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/>
              <a:t>Structural and Functional areas of the Medulla Oblongata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495800" y="1295400"/>
            <a:ext cx="4648200" cy="556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400" b="1" u="sng"/>
              <a:t>Cardiovascular Center</a:t>
            </a:r>
            <a:r>
              <a:rPr lang="en-US" sz="2400" b="1"/>
              <a:t>: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	Regulates the rate and force of the heartbeat 	and the diameter of blood vessels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400" b="1" u="sng"/>
              <a:t>Medullary Rhythmicity Area</a:t>
            </a:r>
            <a:r>
              <a:rPr lang="en-US" sz="2400" b="1"/>
              <a:t>: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	adjusts the basic rhythm of breathing via  inspiratory and expiratory areas.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400" b="1" u="sng"/>
              <a:t>Other centers</a:t>
            </a:r>
            <a:r>
              <a:rPr lang="en-US" sz="2400" b="1"/>
              <a:t> for vomiting,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	coughing, and sneezing</a:t>
            </a:r>
          </a:p>
        </p:txBody>
      </p:sp>
      <p:pic>
        <p:nvPicPr>
          <p:cNvPr id="17412" name="Picture 6" descr="173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545013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PTA 106 Regional Anatomy and Physiology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Regional Anatomy-  Focuses on the anatomical organization of specific areas of the body, such as the head, neck, or trunk.  Many advanced courses in anatomy stress a regional approach, because it emphasizes the spatial relationships between structures important to clinical settings.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3400" y="0"/>
            <a:ext cx="7924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/>
              <a:t>Structural and Functional areas of the Medulla Oblongata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91000" y="1371600"/>
            <a:ext cx="49530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Pyramids: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	Axons from the largest motor tracts from the cerebrum to the Spinal Cord.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Decussation of Pyramids: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	Crossing of the motor 	tracts of the pyramids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Nucleus Gracilis:  Neuron cells bodies of second order neurons (sensory info)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Nucleus Cuneatus: Neuron cells bodies of second order neurons (sensory info)</a:t>
            </a:r>
          </a:p>
        </p:txBody>
      </p:sp>
      <p:pic>
        <p:nvPicPr>
          <p:cNvPr id="18436" name="Picture 6" descr="173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259263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7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28600"/>
            <a:ext cx="530383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34829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99"/>
                </a:solidFill>
              </a:rPr>
              <a:t>Organization of</a:t>
            </a:r>
          </a:p>
          <a:p>
            <a:pPr eaLnBrk="1" hangingPunct="1"/>
            <a:r>
              <a:rPr lang="en-US" sz="2800" b="1">
                <a:solidFill>
                  <a:srgbClr val="FFFF99"/>
                </a:solidFill>
              </a:rPr>
              <a:t>Sensory or Ascending</a:t>
            </a:r>
          </a:p>
          <a:p>
            <a:pPr eaLnBrk="1" hangingPunct="1"/>
            <a:r>
              <a:rPr lang="en-US" sz="2800" b="1">
                <a:solidFill>
                  <a:srgbClr val="FFFF99"/>
                </a:solidFill>
              </a:rPr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25291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43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7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43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762000" y="228600"/>
            <a:ext cx="7772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/>
              <a:t>Structural and Functional areas of the Medulla Oblongata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495800" y="1447800"/>
            <a:ext cx="46482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400" b="1"/>
              <a:t>Contains the Nuclei of five cranial nerves: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12.  Hypoglossal 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	Origin for impulses that control tongue movement for speech and swallowing</a:t>
            </a:r>
          </a:p>
          <a:p>
            <a:pPr marL="533400" indent="-533400">
              <a:spcBef>
                <a:spcPct val="20000"/>
              </a:spcBef>
            </a:pPr>
            <a:endParaRPr lang="en-US" sz="2400" b="1"/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11.  Spinal Accessory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b="1"/>
              <a:t>	Origin for nerve impulses that control swallowing.</a:t>
            </a:r>
          </a:p>
          <a:p>
            <a:pPr marL="533400" indent="-533400">
              <a:spcBef>
                <a:spcPct val="20000"/>
              </a:spcBef>
            </a:pPr>
            <a:endParaRPr lang="en-US" sz="2400" b="1"/>
          </a:p>
        </p:txBody>
      </p:sp>
      <p:pic>
        <p:nvPicPr>
          <p:cNvPr id="19460" name="Picture 7" descr="173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419600" cy="3830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/>
              <a:t>Structural and Functional areas of the Medulla Oblongata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191000" y="1981200"/>
            <a:ext cx="49530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Contains the Nuclei of five cranial nerves: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10.  Vagus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	Sensory and motor impulses for viscera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9.   Glossopharyngeal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	Relay sensory and motor impulses related to taste, swallowing, and salivation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8.   Vestibulocochlear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	Receive sensory and motor impulses for the cochlea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		</a:t>
            </a:r>
          </a:p>
        </p:txBody>
      </p:sp>
      <p:pic>
        <p:nvPicPr>
          <p:cNvPr id="20484" name="Picture 6" descr="173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91000" cy="363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/>
              <a:t>Structural and Functional areas of the Pons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191000" y="1143000"/>
            <a:ext cx="49530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Bridge that connects medulla and superior brain structures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Longitudinal axons of ascending sensory and descending motor tracts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Transverse axons connect the right and left sides of the cerebellum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Pneumotaxic Area: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	transmits inhibitory impulses to the inspiratory area of the Medullary rhythmicity area</a:t>
            </a:r>
          </a:p>
        </p:txBody>
      </p:sp>
      <p:pic>
        <p:nvPicPr>
          <p:cNvPr id="21508" name="Picture 6" descr="173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673475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PTA 106 Regional Anatomy and Physiology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Regional approach for the three units of this class: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Head and Neck A&amp;P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Thoracic  and  Abdominopelvic A&amp;P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Upper and Lower Extremities A&amp;P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PTA 106 Regional Anatomy and Physiology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Systems covered regionally: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Digestive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Respiratory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Cardiovascular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Endocrine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Urinary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Reproductive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Muscles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Skeletal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Nervous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Embryonic Development of the Brain and Spinal Cord </a:t>
            </a:r>
          </a:p>
        </p:txBody>
      </p:sp>
      <p:pic>
        <p:nvPicPr>
          <p:cNvPr id="3077" name="Picture 5" descr="173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304800"/>
            <a:ext cx="8534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Embryonic Development of the Brain and Spinal Cord, Primary Structures</a:t>
            </a:r>
          </a:p>
        </p:txBody>
      </p:sp>
      <p:pic>
        <p:nvPicPr>
          <p:cNvPr id="4099" name="Picture 5" descr="173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6563"/>
            <a:ext cx="85344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Embryonic Development of the Brain and Spinal Cord, Secondary Structures</a:t>
            </a:r>
          </a:p>
        </p:txBody>
      </p:sp>
      <p:pic>
        <p:nvPicPr>
          <p:cNvPr id="5123" name="Picture 5" descr="173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5459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/>
              <a:t>Flow Chart for the Nervous System</a:t>
            </a:r>
          </a:p>
        </p:txBody>
      </p:sp>
      <p:pic>
        <p:nvPicPr>
          <p:cNvPr id="6147" name="Picture 5" descr="nsdiv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458200" cy="4681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/>
              <a:t>Lobes of the Cerebral Cortex</a:t>
            </a:r>
          </a:p>
        </p:txBody>
      </p:sp>
      <p:pic>
        <p:nvPicPr>
          <p:cNvPr id="7171" name="Picture 5" descr="173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610600" cy="4986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324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Default Design</vt:lpstr>
      <vt:lpstr>PTA/OTA 106 Unit 1 Lecture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Cranial Nerves- 12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Spokane Falls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GaryB</dc:creator>
  <cp:lastModifiedBy>Blevins, Gary</cp:lastModifiedBy>
  <cp:revision>17</cp:revision>
  <dcterms:created xsi:type="dcterms:W3CDTF">2004-09-20T22:29:10Z</dcterms:created>
  <dcterms:modified xsi:type="dcterms:W3CDTF">2015-09-28T20:16:12Z</dcterms:modified>
</cp:coreProperties>
</file>